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04" r:id="rId2"/>
    <p:sldId id="596" r:id="rId3"/>
    <p:sldId id="606" r:id="rId4"/>
    <p:sldId id="607" r:id="rId5"/>
    <p:sldId id="608" r:id="rId6"/>
    <p:sldId id="609" r:id="rId7"/>
    <p:sldId id="610" r:id="rId8"/>
    <p:sldId id="61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EAEFF7"/>
    <a:srgbClr val="1795CF"/>
    <a:srgbClr val="D2DEEF"/>
    <a:srgbClr val="FFF2CC"/>
    <a:srgbClr val="5B9BD5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5013" autoAdjust="0"/>
  </p:normalViewPr>
  <p:slideViewPr>
    <p:cSldViewPr showGuides="1">
      <p:cViewPr varScale="1">
        <p:scale>
          <a:sx n="82" d="100"/>
          <a:sy n="82" d="100"/>
        </p:scale>
        <p:origin x="192" y="72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105CA84-7DA2-4FBE-909B-0BC48311A0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4188C6B-6D2E-4B70-A941-375677BF0D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CE995-4515-43DA-8712-D58B9980B6F8}" type="datetimeFigureOut">
              <a:rPr lang="zh-CN" altLang="en-US" smtClean="0"/>
              <a:t>2022/4/11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BCDBD0-44E4-4F98-9655-E530CC0CC8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0FACA96-5747-4A77-B18E-7A57D7210C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A11B0-3089-43A0-AD89-47733AFC9E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266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3166F-D029-4BA7-B7DE-279ACD47AE55}" type="datetimeFigureOut">
              <a:rPr lang="zh-CN" altLang="en-US" smtClean="0"/>
              <a:t>2022/4/11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1C0CD-C30E-4E8D-897F-5EA4A334F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6663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" dirty="0"/>
              <a:t>1.</a:t>
            </a:r>
            <a:r>
              <a:rPr lang="zh-CN" altLang="en-US" sz="400" dirty="0"/>
              <a:t>装配时间说明，</a:t>
            </a:r>
            <a:r>
              <a:rPr lang="en-US" altLang="zh-CN" sz="400" dirty="0"/>
              <a:t>1-5</a:t>
            </a:r>
            <a:r>
              <a:rPr lang="zh-CN" altLang="en-US" sz="400" dirty="0"/>
              <a:t>月份 </a:t>
            </a:r>
            <a:r>
              <a:rPr lang="en-US" altLang="zh-CN" sz="400" dirty="0"/>
              <a:t>10</a:t>
            </a:r>
            <a:r>
              <a:rPr lang="zh-CN" altLang="en-US" sz="400" dirty="0"/>
              <a:t>小时，</a:t>
            </a:r>
            <a:r>
              <a:rPr lang="en-US" altLang="zh-CN" sz="400" dirty="0"/>
              <a:t>6-9</a:t>
            </a:r>
            <a:r>
              <a:rPr lang="zh-CN" altLang="en-US" sz="400" dirty="0"/>
              <a:t>月份</a:t>
            </a:r>
            <a:r>
              <a:rPr lang="en-US" altLang="zh-CN" sz="400" dirty="0"/>
              <a:t>9</a:t>
            </a:r>
            <a:r>
              <a:rPr lang="zh-CN" altLang="en-US" sz="400" dirty="0"/>
              <a:t>小时，</a:t>
            </a:r>
            <a:r>
              <a:rPr lang="en-US" altLang="zh-CN" sz="400" dirty="0"/>
              <a:t>10-12</a:t>
            </a:r>
            <a:r>
              <a:rPr lang="zh-CN" altLang="en-US" sz="400" dirty="0"/>
              <a:t>月份</a:t>
            </a:r>
            <a:r>
              <a:rPr lang="en-US" altLang="zh-CN" sz="400" dirty="0"/>
              <a:t>10</a:t>
            </a:r>
            <a:r>
              <a:rPr lang="zh-CN" altLang="en-US" sz="400" dirty="0"/>
              <a:t>小时；</a:t>
            </a:r>
            <a:r>
              <a:rPr lang="en-US" altLang="zh-CN" sz="400" dirty="0"/>
              <a:t>2.</a:t>
            </a:r>
            <a:r>
              <a:rPr lang="zh-CN" altLang="en-US" sz="400" dirty="0"/>
              <a:t>集聚区装配线</a:t>
            </a:r>
            <a:r>
              <a:rPr lang="en-US" altLang="zh-CN" sz="400" dirty="0"/>
              <a:t>7+7=14</a:t>
            </a:r>
            <a:r>
              <a:rPr lang="zh-CN" altLang="en-US" sz="400" dirty="0"/>
              <a:t>条，椒江另加</a:t>
            </a:r>
            <a:r>
              <a:rPr lang="en-US" altLang="zh-CN" sz="400" dirty="0"/>
              <a:t>8</a:t>
            </a:r>
            <a:r>
              <a:rPr lang="zh-CN" altLang="en-US" sz="400" dirty="0"/>
              <a:t>条，外加工</a:t>
            </a:r>
            <a:r>
              <a:rPr lang="en-US" altLang="zh-CN" sz="400" dirty="0"/>
              <a:t>15000</a:t>
            </a:r>
            <a:r>
              <a:rPr lang="zh-CN" altLang="en-US" sz="400" dirty="0"/>
              <a:t>台</a:t>
            </a:r>
            <a:r>
              <a:rPr lang="en-US" altLang="zh-CN" sz="400" dirty="0"/>
              <a:t>/</a:t>
            </a:r>
            <a:r>
              <a:rPr lang="zh-CN" altLang="en-US" sz="400" dirty="0"/>
              <a:t>月，喷漆需要</a:t>
            </a:r>
            <a:r>
              <a:rPr lang="en-US" altLang="zh-CN" sz="400" dirty="0"/>
              <a:t>2-3</a:t>
            </a:r>
            <a:r>
              <a:rPr lang="zh-CN" altLang="en-US" sz="400" dirty="0"/>
              <a:t>个工厂倒班，金工下陈平包工厂倒班</a:t>
            </a:r>
            <a:r>
              <a:rPr lang="en-US" altLang="zh-CN" sz="400" dirty="0"/>
              <a:t>20</a:t>
            </a:r>
            <a:r>
              <a:rPr lang="zh-CN" altLang="en-US" sz="400" dirty="0"/>
              <a:t>小时生产（含新增平包缝手推式生产线），东风线</a:t>
            </a:r>
            <a:r>
              <a:rPr lang="en-US" altLang="zh-CN" sz="400" dirty="0"/>
              <a:t>24</a:t>
            </a:r>
            <a:r>
              <a:rPr lang="zh-CN" altLang="en-US" sz="400" dirty="0"/>
              <a:t>小时生产，外加工</a:t>
            </a:r>
            <a:r>
              <a:rPr lang="en-US" altLang="zh-CN" sz="400" dirty="0"/>
              <a:t>15000/</a:t>
            </a:r>
            <a:r>
              <a:rPr lang="zh-CN" altLang="en-US" sz="400" dirty="0"/>
              <a:t>台月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1C0CD-C30E-4E8D-897F-5EA4A334F0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0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6">
            <a:extLst>
              <a:ext uri="{FF2B5EF4-FFF2-40B4-BE49-F238E27FC236}">
                <a16:creationId xmlns:a16="http://schemas.microsoft.com/office/drawing/2014/main" id="{7B46761A-6127-4DE8-A591-E6B3E6CC3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5106" y="64886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B0F0"/>
                </a:solidFill>
              </a:defRPr>
            </a:lvl1pPr>
          </a:lstStyle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‹#›</a:t>
            </a:fld>
            <a:r>
              <a:rPr lang="zh-CN" altLang="en-US" dirty="0"/>
              <a:t>页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6">
            <a:extLst>
              <a:ext uri="{FF2B5EF4-FFF2-40B4-BE49-F238E27FC236}">
                <a16:creationId xmlns:a16="http://schemas.microsoft.com/office/drawing/2014/main" id="{81C47392-6079-4F95-A719-29CE1B5AD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5106" y="64886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B0F0"/>
                </a:solidFill>
              </a:defRPr>
            </a:lvl1pPr>
          </a:lstStyle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‹#›</a:t>
            </a:fld>
            <a:r>
              <a:rPr lang="zh-CN" altLang="en-US" dirty="0"/>
              <a:t>页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6">
            <a:extLst>
              <a:ext uri="{FF2B5EF4-FFF2-40B4-BE49-F238E27FC236}">
                <a16:creationId xmlns:a16="http://schemas.microsoft.com/office/drawing/2014/main" id="{6304F0FF-5465-4354-8E49-C7EA5C2D6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5106" y="64886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B0F0"/>
                </a:solidFill>
              </a:defRPr>
            </a:lvl1pPr>
          </a:lstStyle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‹#›</a:t>
            </a:fld>
            <a:r>
              <a:rPr lang="zh-CN" altLang="en-US" dirty="0"/>
              <a:t>页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77E9A4-1707-44F6-91FE-94EAEC5BE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5106" y="64886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B0F0"/>
                </a:solidFill>
              </a:defRPr>
            </a:lvl1pPr>
          </a:lstStyle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‹#›</a:t>
            </a:fld>
            <a:r>
              <a:rPr lang="zh-CN" altLang="en-US" dirty="0"/>
              <a:t>页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/>
              <a:t>第</a:t>
            </a:r>
            <a:fld id="{1E099A38-B4AC-4C16-AC0E-A823C7DA4682}" type="slidenum">
              <a:rPr lang="zh-CN" altLang="en-US" smtClean="0"/>
              <a:pPr/>
              <a:t>1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72000" y="2637000"/>
            <a:ext cx="950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00B0F0"/>
                </a:solidFill>
              </a:rPr>
              <a:t>中扬立库操作流程</a:t>
            </a:r>
          </a:p>
        </p:txBody>
      </p:sp>
    </p:spTree>
    <p:extLst>
      <p:ext uri="{BB962C8B-B14F-4D97-AF65-F5344CB8AC3E}">
        <p14:creationId xmlns:p14="http://schemas.microsoft.com/office/powerpoint/2010/main" val="3098869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/>
              <a:t>第</a:t>
            </a:r>
            <a:fld id="{1E099A38-B4AC-4C16-AC0E-A823C7DA4682}" type="slidenum">
              <a:rPr lang="zh-CN" altLang="en-US" smtClean="0"/>
              <a:pPr/>
              <a:t>2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一、集聚区立库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中扬</a:t>
            </a:r>
          </a:p>
        </p:txBody>
      </p:sp>
      <p:sp>
        <p:nvSpPr>
          <p:cNvPr id="3" name="矩形 2"/>
          <p:cNvSpPr/>
          <p:nvPr/>
        </p:nvSpPr>
        <p:spPr>
          <a:xfrm>
            <a:off x="2221518" y="2061000"/>
            <a:ext cx="16200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打包上线扫描</a:t>
            </a:r>
          </a:p>
        </p:txBody>
      </p:sp>
      <p:sp>
        <p:nvSpPr>
          <p:cNvPr id="12" name="矩形 11"/>
          <p:cNvSpPr/>
          <p:nvPr/>
        </p:nvSpPr>
        <p:spPr>
          <a:xfrm>
            <a:off x="4716918" y="3039494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打包下线扫描条码托盘绑定</a:t>
            </a:r>
          </a:p>
        </p:txBody>
      </p:sp>
      <p:sp>
        <p:nvSpPr>
          <p:cNvPr id="16" name="矩形 15"/>
          <p:cNvSpPr/>
          <p:nvPr/>
        </p:nvSpPr>
        <p:spPr>
          <a:xfrm>
            <a:off x="7212000" y="3075107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立库入库扫描</a:t>
            </a:r>
          </a:p>
        </p:txBody>
      </p:sp>
      <p:sp>
        <p:nvSpPr>
          <p:cNvPr id="17" name="矩形 16"/>
          <p:cNvSpPr/>
          <p:nvPr/>
        </p:nvSpPr>
        <p:spPr>
          <a:xfrm>
            <a:off x="9768000" y="3082131"/>
            <a:ext cx="1561306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库存存放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858" y="1166758"/>
            <a:ext cx="343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1</a:t>
            </a:r>
            <a:r>
              <a:rPr lang="zh-CN" altLang="en-US" b="1" dirty="0">
                <a:solidFill>
                  <a:srgbClr val="00B0F0"/>
                </a:solidFill>
              </a:rPr>
              <a:t>、入库流程</a:t>
            </a:r>
            <a:r>
              <a:rPr lang="en-US" altLang="zh-CN" b="1" dirty="0">
                <a:solidFill>
                  <a:srgbClr val="00B0F0"/>
                </a:solidFill>
              </a:rPr>
              <a:t>-</a:t>
            </a:r>
            <a:r>
              <a:rPr lang="zh-CN" altLang="en-US" b="1" dirty="0">
                <a:solidFill>
                  <a:srgbClr val="00B0F0"/>
                </a:solidFill>
              </a:rPr>
              <a:t>标准入库流程</a:t>
            </a:r>
          </a:p>
        </p:txBody>
      </p:sp>
      <p:sp>
        <p:nvSpPr>
          <p:cNvPr id="7" name="矩形 6"/>
          <p:cNvSpPr/>
          <p:nvPr/>
        </p:nvSpPr>
        <p:spPr>
          <a:xfrm>
            <a:off x="20055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23518" y="3803321"/>
            <a:ext cx="19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打包上线数据上传提供给中扬立库操作系统，用于立库入库的数据校对。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26365" y="2061000"/>
            <a:ext cx="789635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杰克</a:t>
            </a:r>
            <a:r>
              <a:rPr lang="en-US" altLang="zh-CN" dirty="0"/>
              <a:t>MES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624000" y="3075107"/>
            <a:ext cx="789635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中扬立库</a:t>
            </a:r>
          </a:p>
        </p:txBody>
      </p:sp>
      <p:sp>
        <p:nvSpPr>
          <p:cNvPr id="57" name="矩形 56"/>
          <p:cNvSpPr/>
          <p:nvPr/>
        </p:nvSpPr>
        <p:spPr>
          <a:xfrm>
            <a:off x="480000" y="1917000"/>
            <a:ext cx="11160000" cy="855600"/>
          </a:xfrm>
          <a:prstGeom prst="rect">
            <a:avLst/>
          </a:prstGeom>
          <a:noFill/>
          <a:ln w="254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80000" y="2925000"/>
            <a:ext cx="11160000" cy="855600"/>
          </a:xfrm>
          <a:prstGeom prst="rect">
            <a:avLst/>
          </a:prstGeom>
          <a:noFill/>
          <a:ln w="2540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下箭头 8"/>
          <p:cNvSpPr/>
          <p:nvPr/>
        </p:nvSpPr>
        <p:spPr>
          <a:xfrm>
            <a:off x="2926119" y="2709000"/>
            <a:ext cx="210798" cy="3065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716918" y="2061000"/>
            <a:ext cx="16200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MES</a:t>
            </a:r>
            <a:r>
              <a:rPr lang="zh-CN" altLang="en-US" dirty="0"/>
              <a:t>数据库</a:t>
            </a:r>
          </a:p>
        </p:txBody>
      </p:sp>
      <p:sp>
        <p:nvSpPr>
          <p:cNvPr id="60" name="矩形 59"/>
          <p:cNvSpPr/>
          <p:nvPr/>
        </p:nvSpPr>
        <p:spPr>
          <a:xfrm>
            <a:off x="2221518" y="3064800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立库数据库</a:t>
            </a:r>
          </a:p>
        </p:txBody>
      </p:sp>
      <p:sp>
        <p:nvSpPr>
          <p:cNvPr id="61" name="矩形 60"/>
          <p:cNvSpPr/>
          <p:nvPr/>
        </p:nvSpPr>
        <p:spPr>
          <a:xfrm>
            <a:off x="45189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上箭头 9"/>
          <p:cNvSpPr/>
          <p:nvPr/>
        </p:nvSpPr>
        <p:spPr>
          <a:xfrm>
            <a:off x="5412508" y="2689658"/>
            <a:ext cx="212400" cy="307342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4518918" y="3803321"/>
            <a:ext cx="201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打包下线由</a:t>
            </a:r>
            <a:r>
              <a:rPr lang="zh-CN" altLang="en-US" sz="1400" dirty="0">
                <a:solidFill>
                  <a:srgbClr val="FF0000"/>
                </a:solidFill>
              </a:rPr>
              <a:t>打包人员</a:t>
            </a:r>
            <a:r>
              <a:rPr lang="zh-CN" altLang="en-US" sz="1400" dirty="0">
                <a:solidFill>
                  <a:schemeClr val="bg1"/>
                </a:solidFill>
              </a:rPr>
              <a:t>进行托盘码与机器条码进行绑托操作。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数据需要上传二份</a:t>
            </a:r>
            <a:r>
              <a:rPr lang="zh-CN" altLang="en-US" sz="1400" dirty="0">
                <a:solidFill>
                  <a:schemeClr val="bg1"/>
                </a:solidFill>
              </a:rPr>
              <a:t>，一份传给立库；一份传给杰克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  <a:r>
              <a:rPr lang="zh-CN" altLang="en-US" sz="1400" dirty="0">
                <a:solidFill>
                  <a:schemeClr val="bg1"/>
                </a:solidFill>
              </a:rPr>
              <a:t>，用于打包下属数据跟踪。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原则：一托一</a:t>
            </a:r>
            <a:r>
              <a:rPr lang="en-US" altLang="zh-CN" sz="1400" dirty="0">
                <a:solidFill>
                  <a:srgbClr val="FF0000"/>
                </a:solidFill>
              </a:rPr>
              <a:t>SKU</a:t>
            </a:r>
            <a:r>
              <a:rPr lang="zh-CN" altLang="en-US" sz="1400" dirty="0">
                <a:solidFill>
                  <a:srgbClr val="FF0000"/>
                </a:solidFill>
              </a:rPr>
              <a:t>配置</a:t>
            </a:r>
          </a:p>
        </p:txBody>
      </p:sp>
      <p:sp>
        <p:nvSpPr>
          <p:cNvPr id="22" name="右箭头 21"/>
          <p:cNvSpPr/>
          <p:nvPr/>
        </p:nvSpPr>
        <p:spPr>
          <a:xfrm>
            <a:off x="4134000" y="3248973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右箭头 62"/>
          <p:cNvSpPr/>
          <p:nvPr/>
        </p:nvSpPr>
        <p:spPr>
          <a:xfrm>
            <a:off x="6672000" y="32466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03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032000" y="3803321"/>
            <a:ext cx="201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立库入库口自动扫描枪识别托盘码信息，立库系统分配库位。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立库识别托盘码所对应的条码信息于杰克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  <a:r>
              <a:rPr lang="zh-CN" altLang="en-US" sz="1400" dirty="0">
                <a:solidFill>
                  <a:schemeClr val="bg1"/>
                </a:solidFill>
              </a:rPr>
              <a:t>上线数据进行比对，</a:t>
            </a:r>
            <a:r>
              <a:rPr lang="zh-CN" altLang="en-US" sz="1400" dirty="0">
                <a:solidFill>
                  <a:srgbClr val="FF0000"/>
                </a:solidFill>
              </a:rPr>
              <a:t>未在上线数据内的拒绝入库</a:t>
            </a:r>
            <a:r>
              <a:rPr lang="zh-CN" altLang="en-US" sz="1400" dirty="0">
                <a:solidFill>
                  <a:schemeClr val="bg1"/>
                </a:solidFill>
              </a:rPr>
              <a:t>。</a:t>
            </a:r>
          </a:p>
        </p:txBody>
      </p:sp>
      <p:sp>
        <p:nvSpPr>
          <p:cNvPr id="66" name="右箭头 65"/>
          <p:cNvSpPr/>
          <p:nvPr/>
        </p:nvSpPr>
        <p:spPr>
          <a:xfrm>
            <a:off x="9192000" y="32850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55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9750000" y="2061000"/>
            <a:ext cx="16200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MES</a:t>
            </a:r>
            <a:r>
              <a:rPr lang="zh-CN" altLang="en-US" dirty="0"/>
              <a:t>数据库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552000" y="3803321"/>
            <a:ext cx="201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立库货物放置在指定货位后，上述数据给杰克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  <a:r>
              <a:rPr lang="zh-CN" altLang="en-US" sz="1400" dirty="0">
                <a:solidFill>
                  <a:schemeClr val="bg1"/>
                </a:solidFill>
              </a:rPr>
              <a:t>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杰克</a:t>
            </a:r>
            <a:r>
              <a:rPr lang="en-US" altLang="zh-CN" sz="1400" dirty="0">
                <a:solidFill>
                  <a:srgbClr val="FF0000"/>
                </a:solidFill>
              </a:rPr>
              <a:t>MES</a:t>
            </a:r>
            <a:r>
              <a:rPr lang="zh-CN" altLang="en-US" sz="1400" dirty="0">
                <a:solidFill>
                  <a:srgbClr val="FF0000"/>
                </a:solidFill>
              </a:rPr>
              <a:t>根据立库提供的数据进行</a:t>
            </a:r>
            <a:r>
              <a:rPr lang="en-US" altLang="zh-CN" sz="1400" dirty="0">
                <a:solidFill>
                  <a:srgbClr val="FF0000"/>
                </a:solidFill>
              </a:rPr>
              <a:t>SAP</a:t>
            </a:r>
            <a:r>
              <a:rPr lang="zh-CN" altLang="en-US" sz="1400" dirty="0">
                <a:solidFill>
                  <a:srgbClr val="FF0000"/>
                </a:solidFill>
              </a:rPr>
              <a:t>自动报工</a:t>
            </a:r>
          </a:p>
        </p:txBody>
      </p:sp>
      <p:sp>
        <p:nvSpPr>
          <p:cNvPr id="70" name="上箭头 69"/>
          <p:cNvSpPr/>
          <p:nvPr/>
        </p:nvSpPr>
        <p:spPr>
          <a:xfrm>
            <a:off x="10442453" y="2689658"/>
            <a:ext cx="212400" cy="307342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57FEA00-BF4F-4590-9E24-7E26F1EFFD4D}"/>
              </a:ext>
            </a:extLst>
          </p:cNvPr>
          <p:cNvSpPr txBox="1"/>
          <p:nvPr/>
        </p:nvSpPr>
        <p:spPr>
          <a:xfrm>
            <a:off x="3136917" y="1029114"/>
            <a:ext cx="6688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1</a:t>
            </a:r>
            <a:r>
              <a:rPr lang="zh-CN" altLang="en-US" sz="1000" b="1" dirty="0">
                <a:solidFill>
                  <a:schemeClr val="bg1"/>
                </a:solidFill>
              </a:rPr>
              <a:t>、下发条码和物料，打包上线接口下发失败，接口重新触发（</a:t>
            </a:r>
            <a:r>
              <a:rPr lang="en-US" altLang="zh-CN" sz="1000" b="1" dirty="0">
                <a:solidFill>
                  <a:schemeClr val="bg1"/>
                </a:solidFill>
              </a:rPr>
              <a:t>MES</a:t>
            </a:r>
            <a:r>
              <a:rPr lang="zh-CN" altLang="en-US" sz="1000" b="1" dirty="0">
                <a:solidFill>
                  <a:schemeClr val="bg1"/>
                </a:solidFill>
              </a:rPr>
              <a:t>），</a:t>
            </a:r>
            <a:r>
              <a:rPr lang="zh-CN" altLang="en-US" sz="1000" b="1" dirty="0">
                <a:solidFill>
                  <a:srgbClr val="FF0000"/>
                </a:solidFill>
              </a:rPr>
              <a:t>备选方案：记录失败日志，往中间表传数据</a:t>
            </a:r>
            <a:endParaRPr lang="en-US" altLang="zh-CN" sz="1000" b="1" dirty="0">
              <a:solidFill>
                <a:srgbClr val="FF0000"/>
              </a:solidFill>
            </a:endParaRPr>
          </a:p>
          <a:p>
            <a:r>
              <a:rPr lang="en-US" altLang="zh-CN" sz="1000" b="1" dirty="0">
                <a:solidFill>
                  <a:schemeClr val="bg1"/>
                </a:solidFill>
              </a:rPr>
              <a:t>2</a:t>
            </a:r>
            <a:r>
              <a:rPr lang="zh-CN" altLang="en-US" sz="1000" b="1" dirty="0">
                <a:solidFill>
                  <a:schemeClr val="bg1"/>
                </a:solidFill>
              </a:rPr>
              <a:t>、打包下线扫描失败，需要有提示信息和记录，方便打包车间针对处理问题</a:t>
            </a:r>
            <a:endParaRPr lang="en-US" altLang="zh-CN" sz="1000" b="1" dirty="0">
              <a:solidFill>
                <a:schemeClr val="bg1"/>
              </a:solidFill>
            </a:endParaRPr>
          </a:p>
          <a:p>
            <a:r>
              <a:rPr lang="en-US" altLang="zh-CN" sz="1000" b="1" dirty="0">
                <a:solidFill>
                  <a:schemeClr val="bg1"/>
                </a:solidFill>
              </a:rPr>
              <a:t>3</a:t>
            </a:r>
            <a:r>
              <a:rPr lang="zh-CN" altLang="en-US" sz="1000" b="1" dirty="0">
                <a:solidFill>
                  <a:schemeClr val="bg1"/>
                </a:solidFill>
              </a:rPr>
              <a:t>、立库打包下线数据回传，包括条码信息和仓库，回传失败后需要记录日志，有重传功能</a:t>
            </a:r>
            <a:endParaRPr lang="en-US" altLang="zh-CN" sz="1000" b="1" dirty="0">
              <a:solidFill>
                <a:schemeClr val="bg1"/>
              </a:solidFill>
            </a:endParaRPr>
          </a:p>
          <a:p>
            <a:r>
              <a:rPr lang="en-US" altLang="zh-CN" sz="1000" b="1" dirty="0">
                <a:solidFill>
                  <a:schemeClr val="bg1"/>
                </a:solidFill>
              </a:rPr>
              <a:t>4</a:t>
            </a:r>
            <a:r>
              <a:rPr lang="zh-CN" altLang="en-US" sz="1000" b="1" dirty="0">
                <a:solidFill>
                  <a:schemeClr val="bg1"/>
                </a:solidFill>
              </a:rPr>
              <a:t>、立库成品入库数据回传，包括条码信息和仓库，入库类型标识，回传失败后需要记录日志，有重传功能，</a:t>
            </a:r>
          </a:p>
        </p:txBody>
      </p:sp>
    </p:spTree>
    <p:extLst>
      <p:ext uri="{BB962C8B-B14F-4D97-AF65-F5344CB8AC3E}">
        <p14:creationId xmlns:p14="http://schemas.microsoft.com/office/powerpoint/2010/main" val="355176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/>
              <a:t>第</a:t>
            </a:r>
            <a:fld id="{1E099A38-B4AC-4C16-AC0E-A823C7DA4682}" type="slidenum">
              <a:rPr lang="zh-CN" altLang="en-US" smtClean="0"/>
              <a:pPr/>
              <a:t>3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一、集聚区中扬立库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系统业务流程</a:t>
            </a:r>
          </a:p>
        </p:txBody>
      </p:sp>
      <p:sp>
        <p:nvSpPr>
          <p:cNvPr id="12" name="矩形 11"/>
          <p:cNvSpPr/>
          <p:nvPr/>
        </p:nvSpPr>
        <p:spPr>
          <a:xfrm>
            <a:off x="4716918" y="3039494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成品库扫描条码托盘绑定</a:t>
            </a:r>
          </a:p>
        </p:txBody>
      </p:sp>
      <p:sp>
        <p:nvSpPr>
          <p:cNvPr id="16" name="矩形 15"/>
          <p:cNvSpPr/>
          <p:nvPr/>
        </p:nvSpPr>
        <p:spPr>
          <a:xfrm>
            <a:off x="7212000" y="3075107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立库入库扫描</a:t>
            </a:r>
          </a:p>
        </p:txBody>
      </p:sp>
      <p:sp>
        <p:nvSpPr>
          <p:cNvPr id="17" name="矩形 16"/>
          <p:cNvSpPr/>
          <p:nvPr/>
        </p:nvSpPr>
        <p:spPr>
          <a:xfrm>
            <a:off x="9768000" y="3082131"/>
            <a:ext cx="1561306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库存存放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858" y="1166758"/>
            <a:ext cx="343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2</a:t>
            </a:r>
            <a:r>
              <a:rPr lang="zh-CN" altLang="en-US" b="1" dirty="0">
                <a:solidFill>
                  <a:srgbClr val="00B0F0"/>
                </a:solidFill>
              </a:rPr>
              <a:t>、入库流程</a:t>
            </a:r>
            <a:r>
              <a:rPr lang="en-US" altLang="zh-CN" b="1" dirty="0">
                <a:solidFill>
                  <a:srgbClr val="00B0F0"/>
                </a:solidFill>
              </a:rPr>
              <a:t>-</a:t>
            </a:r>
            <a:r>
              <a:rPr lang="zh-CN" altLang="en-US" b="1" dirty="0">
                <a:solidFill>
                  <a:srgbClr val="00B0F0"/>
                </a:solidFill>
              </a:rPr>
              <a:t>委外入库流程</a:t>
            </a:r>
          </a:p>
        </p:txBody>
      </p:sp>
      <p:sp>
        <p:nvSpPr>
          <p:cNvPr id="7" name="矩形 6"/>
          <p:cNvSpPr/>
          <p:nvPr/>
        </p:nvSpPr>
        <p:spPr>
          <a:xfrm>
            <a:off x="20055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23518" y="3803321"/>
            <a:ext cx="2016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委外或者其他仓库需要入库立库时，立库一体机手动创建入库单，包含入库物料（含配置）、数量信息。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26365" y="2061000"/>
            <a:ext cx="789635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杰克</a:t>
            </a:r>
            <a:r>
              <a:rPr lang="en-US" altLang="zh-CN" dirty="0"/>
              <a:t>MES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624000" y="3075107"/>
            <a:ext cx="789635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中扬立库</a:t>
            </a:r>
          </a:p>
        </p:txBody>
      </p:sp>
      <p:sp>
        <p:nvSpPr>
          <p:cNvPr id="57" name="矩形 56"/>
          <p:cNvSpPr/>
          <p:nvPr/>
        </p:nvSpPr>
        <p:spPr>
          <a:xfrm>
            <a:off x="480000" y="1917000"/>
            <a:ext cx="11160000" cy="855600"/>
          </a:xfrm>
          <a:prstGeom prst="rect">
            <a:avLst/>
          </a:prstGeom>
          <a:noFill/>
          <a:ln w="254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80000" y="2925000"/>
            <a:ext cx="11160000" cy="855600"/>
          </a:xfrm>
          <a:prstGeom prst="rect">
            <a:avLst/>
          </a:prstGeom>
          <a:noFill/>
          <a:ln w="2540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221518" y="3064800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手动创建入库单</a:t>
            </a:r>
          </a:p>
        </p:txBody>
      </p:sp>
      <p:sp>
        <p:nvSpPr>
          <p:cNvPr id="61" name="矩形 60"/>
          <p:cNvSpPr/>
          <p:nvPr/>
        </p:nvSpPr>
        <p:spPr>
          <a:xfrm>
            <a:off x="45189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4518918" y="3803321"/>
            <a:ext cx="201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成品库根据手工入库单对转托的机器进行托盘码与机器条码的绑定，绑定完成后放置立库入库口。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原则：一托一</a:t>
            </a:r>
            <a:r>
              <a:rPr lang="en-US" altLang="zh-CN" sz="1400" dirty="0">
                <a:solidFill>
                  <a:srgbClr val="FF0000"/>
                </a:solidFill>
              </a:rPr>
              <a:t>SKU</a:t>
            </a:r>
            <a:r>
              <a:rPr lang="zh-CN" altLang="en-US" sz="1400" dirty="0">
                <a:solidFill>
                  <a:srgbClr val="FF0000"/>
                </a:solidFill>
              </a:rPr>
              <a:t>配置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无条码物料仅手动输入物料、数量</a:t>
            </a:r>
          </a:p>
        </p:txBody>
      </p:sp>
      <p:sp>
        <p:nvSpPr>
          <p:cNvPr id="22" name="右箭头 21"/>
          <p:cNvSpPr/>
          <p:nvPr/>
        </p:nvSpPr>
        <p:spPr>
          <a:xfrm>
            <a:off x="4134000" y="3248973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右箭头 62"/>
          <p:cNvSpPr/>
          <p:nvPr/>
        </p:nvSpPr>
        <p:spPr>
          <a:xfrm>
            <a:off x="6672000" y="32466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03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032000" y="3803321"/>
            <a:ext cx="2016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立库入库口自动扫描枪识别托盘码信息，立库系统分配库位。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66" name="右箭头 65"/>
          <p:cNvSpPr/>
          <p:nvPr/>
        </p:nvSpPr>
        <p:spPr>
          <a:xfrm>
            <a:off x="9192000" y="32850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55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9750000" y="2061000"/>
            <a:ext cx="16200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MES</a:t>
            </a:r>
            <a:r>
              <a:rPr lang="zh-CN" altLang="en-US" dirty="0"/>
              <a:t>数据库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552000" y="3803321"/>
            <a:ext cx="201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立库货物放置在指定货位后，上述数据给杰克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  <a:r>
              <a:rPr lang="zh-CN" altLang="en-US" sz="1400" dirty="0">
                <a:solidFill>
                  <a:schemeClr val="bg1"/>
                </a:solidFill>
              </a:rPr>
              <a:t>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杰克</a:t>
            </a:r>
            <a:r>
              <a:rPr lang="en-US" altLang="zh-CN" sz="1400" dirty="0">
                <a:solidFill>
                  <a:srgbClr val="FF0000"/>
                </a:solidFill>
              </a:rPr>
              <a:t>MES</a:t>
            </a:r>
            <a:r>
              <a:rPr lang="zh-CN" altLang="en-US" sz="1400" dirty="0">
                <a:solidFill>
                  <a:srgbClr val="FF0000"/>
                </a:solidFill>
              </a:rPr>
              <a:t>仅接受条码流转记录，不进行报工操作。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>
                <a:solidFill>
                  <a:schemeClr val="bg1"/>
                </a:solidFill>
              </a:rPr>
              <a:t>SAP</a:t>
            </a:r>
            <a:r>
              <a:rPr lang="zh-CN" altLang="en-US" sz="1400" dirty="0">
                <a:solidFill>
                  <a:schemeClr val="bg1"/>
                </a:solidFill>
              </a:rPr>
              <a:t>账务操作继续采用手工过账方式处理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70" name="上箭头 69"/>
          <p:cNvSpPr/>
          <p:nvPr/>
        </p:nvSpPr>
        <p:spPr>
          <a:xfrm>
            <a:off x="10442453" y="2689658"/>
            <a:ext cx="212400" cy="307342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9AC3FC7-175F-44ED-ADCE-9FA59A233DA6}"/>
              </a:ext>
            </a:extLst>
          </p:cNvPr>
          <p:cNvSpPr txBox="1"/>
          <p:nvPr/>
        </p:nvSpPr>
        <p:spPr>
          <a:xfrm>
            <a:off x="3215511" y="1230654"/>
            <a:ext cx="6325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1</a:t>
            </a:r>
            <a:r>
              <a:rPr lang="zh-CN" altLang="en-US" sz="1000" b="1" dirty="0">
                <a:solidFill>
                  <a:schemeClr val="bg1"/>
                </a:solidFill>
              </a:rPr>
              <a:t>、委外入库数据回传，包括条码信息和仓库，入库类型标识</a:t>
            </a:r>
            <a:r>
              <a:rPr lang="en-US" altLang="zh-CN" sz="1000" b="1" dirty="0">
                <a:solidFill>
                  <a:schemeClr val="bg1"/>
                </a:solidFill>
              </a:rPr>
              <a:t>-</a:t>
            </a:r>
            <a:r>
              <a:rPr lang="zh-CN" altLang="en-US" sz="1000" b="1" dirty="0">
                <a:solidFill>
                  <a:schemeClr val="bg1"/>
                </a:solidFill>
              </a:rPr>
              <a:t>委外，回传失败后需要记录日志，有重传功能，</a:t>
            </a:r>
          </a:p>
        </p:txBody>
      </p:sp>
    </p:spTree>
    <p:extLst>
      <p:ext uri="{BB962C8B-B14F-4D97-AF65-F5344CB8AC3E}">
        <p14:creationId xmlns:p14="http://schemas.microsoft.com/office/powerpoint/2010/main" val="117629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/>
              <a:t>第</a:t>
            </a:r>
            <a:fld id="{1E099A38-B4AC-4C16-AC0E-A823C7DA4682}" type="slidenum">
              <a:rPr lang="zh-CN" altLang="en-US" smtClean="0"/>
              <a:pPr/>
              <a:t>4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一、集聚区中扬立库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系统业务流程</a:t>
            </a:r>
          </a:p>
        </p:txBody>
      </p:sp>
      <p:sp>
        <p:nvSpPr>
          <p:cNvPr id="12" name="矩形 11"/>
          <p:cNvSpPr/>
          <p:nvPr/>
        </p:nvSpPr>
        <p:spPr>
          <a:xfrm>
            <a:off x="6143082" y="3051884"/>
            <a:ext cx="1104918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成品库选择订单</a:t>
            </a:r>
          </a:p>
        </p:txBody>
      </p:sp>
      <p:sp>
        <p:nvSpPr>
          <p:cNvPr id="16" name="矩形 15"/>
          <p:cNvSpPr/>
          <p:nvPr/>
        </p:nvSpPr>
        <p:spPr>
          <a:xfrm>
            <a:off x="8040000" y="3075107"/>
            <a:ext cx="1296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立库配货出库扫描</a:t>
            </a:r>
          </a:p>
        </p:txBody>
      </p:sp>
      <p:sp>
        <p:nvSpPr>
          <p:cNvPr id="17" name="矩形 16"/>
          <p:cNvSpPr/>
          <p:nvPr/>
        </p:nvSpPr>
        <p:spPr>
          <a:xfrm>
            <a:off x="10200000" y="3051884"/>
            <a:ext cx="11052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出库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858" y="1166758"/>
            <a:ext cx="343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3</a:t>
            </a:r>
            <a:r>
              <a:rPr lang="zh-CN" altLang="en-US" b="1" dirty="0">
                <a:solidFill>
                  <a:srgbClr val="00B0F0"/>
                </a:solidFill>
              </a:rPr>
              <a:t>、出库流程</a:t>
            </a:r>
            <a:r>
              <a:rPr lang="en-US" altLang="zh-CN" b="1" dirty="0">
                <a:solidFill>
                  <a:srgbClr val="00B0F0"/>
                </a:solidFill>
              </a:rPr>
              <a:t>-</a:t>
            </a:r>
            <a:r>
              <a:rPr lang="zh-CN" altLang="en-US" b="1" dirty="0">
                <a:solidFill>
                  <a:srgbClr val="00B0F0"/>
                </a:solidFill>
              </a:rPr>
              <a:t>标准出库流程</a:t>
            </a:r>
          </a:p>
        </p:txBody>
      </p:sp>
      <p:sp>
        <p:nvSpPr>
          <p:cNvPr id="7" name="矩形 6"/>
          <p:cNvSpPr/>
          <p:nvPr/>
        </p:nvSpPr>
        <p:spPr>
          <a:xfrm>
            <a:off x="1776000" y="1845000"/>
            <a:ext cx="1728000" cy="46368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758000" y="3803321"/>
            <a:ext cx="189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杰克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  <a:r>
              <a:rPr lang="zh-CN" altLang="en-US" sz="1400" dirty="0">
                <a:solidFill>
                  <a:schemeClr val="bg1"/>
                </a:solidFill>
              </a:rPr>
              <a:t>根据</a:t>
            </a:r>
            <a:r>
              <a:rPr lang="en-US" altLang="zh-CN" sz="1400" dirty="0">
                <a:solidFill>
                  <a:schemeClr val="bg1"/>
                </a:solidFill>
              </a:rPr>
              <a:t>SAP/M8</a:t>
            </a:r>
            <a:r>
              <a:rPr lang="zh-CN" altLang="en-US" sz="1400" dirty="0">
                <a:solidFill>
                  <a:schemeClr val="bg1"/>
                </a:solidFill>
              </a:rPr>
              <a:t>对应的下推日期整合订单数据发送给立库。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数据</a:t>
            </a:r>
            <a:r>
              <a:rPr lang="en-US" altLang="zh-CN" sz="1400" dirty="0">
                <a:solidFill>
                  <a:srgbClr val="FF0000"/>
                </a:solidFill>
              </a:rPr>
              <a:t>5</a:t>
            </a:r>
            <a:r>
              <a:rPr lang="zh-CN" altLang="en-US" sz="1400" dirty="0">
                <a:solidFill>
                  <a:srgbClr val="FF0000"/>
                </a:solidFill>
              </a:rPr>
              <a:t>分钟上传刷新</a:t>
            </a:r>
            <a:r>
              <a:rPr lang="en-US" altLang="zh-CN" sz="1400" dirty="0">
                <a:solidFill>
                  <a:srgbClr val="FF0000"/>
                </a:solidFill>
              </a:rPr>
              <a:t>1</a:t>
            </a:r>
            <a:r>
              <a:rPr lang="zh-CN" altLang="en-US" sz="1400" dirty="0">
                <a:solidFill>
                  <a:srgbClr val="FF0000"/>
                </a:solidFill>
              </a:rPr>
              <a:t>次。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26365" y="2061000"/>
            <a:ext cx="789635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杰克</a:t>
            </a:r>
            <a:r>
              <a:rPr lang="en-US" altLang="zh-CN" dirty="0"/>
              <a:t>MES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624000" y="3075107"/>
            <a:ext cx="789635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中扬立库</a:t>
            </a:r>
          </a:p>
        </p:txBody>
      </p:sp>
      <p:sp>
        <p:nvSpPr>
          <p:cNvPr id="57" name="矩形 56"/>
          <p:cNvSpPr/>
          <p:nvPr/>
        </p:nvSpPr>
        <p:spPr>
          <a:xfrm>
            <a:off x="480000" y="1917000"/>
            <a:ext cx="11160000" cy="855600"/>
          </a:xfrm>
          <a:prstGeom prst="rect">
            <a:avLst/>
          </a:prstGeom>
          <a:noFill/>
          <a:ln w="254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80000" y="2925000"/>
            <a:ext cx="11160000" cy="855600"/>
          </a:xfrm>
          <a:prstGeom prst="rect">
            <a:avLst/>
          </a:prstGeom>
          <a:noFill/>
          <a:ln w="2540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064000" y="3064800"/>
            <a:ext cx="11052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立库数据库</a:t>
            </a:r>
          </a:p>
        </p:txBody>
      </p:sp>
      <p:sp>
        <p:nvSpPr>
          <p:cNvPr id="61" name="矩形 60"/>
          <p:cNvSpPr/>
          <p:nvPr/>
        </p:nvSpPr>
        <p:spPr>
          <a:xfrm>
            <a:off x="5808000" y="1845000"/>
            <a:ext cx="1728000" cy="460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5801082" y="3803321"/>
            <a:ext cx="18069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成品库根据车辆的到达情况选择对应的订单号，立库根据订单号需求进行配货。</a:t>
            </a:r>
            <a:r>
              <a:rPr lang="zh-CN" altLang="en-US" sz="1400" dirty="0">
                <a:solidFill>
                  <a:srgbClr val="FF0000"/>
                </a:solidFill>
              </a:rPr>
              <a:t>（点击配货）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交货单、唛头、信封、结算单、进仓单在</a:t>
            </a:r>
            <a:r>
              <a:rPr lang="zh-CN" altLang="en-US" sz="1400" dirty="0">
                <a:solidFill>
                  <a:srgbClr val="FF0000"/>
                </a:solidFill>
              </a:rPr>
              <a:t>纸质单据处理工位</a:t>
            </a:r>
            <a:r>
              <a:rPr lang="zh-CN" altLang="en-US" sz="1400" dirty="0">
                <a:solidFill>
                  <a:schemeClr val="bg1"/>
                </a:solidFill>
              </a:rPr>
              <a:t>进行打印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2" name="右箭头 21"/>
          <p:cNvSpPr/>
          <p:nvPr/>
        </p:nvSpPr>
        <p:spPr>
          <a:xfrm>
            <a:off x="5495082" y="3256907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右箭头 62"/>
          <p:cNvSpPr/>
          <p:nvPr/>
        </p:nvSpPr>
        <p:spPr>
          <a:xfrm>
            <a:off x="7518000" y="32466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824000" y="1845000"/>
            <a:ext cx="1728000" cy="4635976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824000" y="3803321"/>
            <a:ext cx="18000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立库根据订单号需求进行配货。并配送至指定单号的出库工位。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出库单条码由立库系统分配，</a:t>
            </a:r>
            <a:r>
              <a:rPr lang="zh-CN" altLang="en-US" sz="1400" dirty="0">
                <a:solidFill>
                  <a:schemeClr val="bg1"/>
                </a:solidFill>
              </a:rPr>
              <a:t>整托由出库口自动扫描器进行扫描记录，</a:t>
            </a:r>
            <a:r>
              <a:rPr lang="zh-CN" altLang="en-US" sz="1400" dirty="0">
                <a:solidFill>
                  <a:srgbClr val="FF0000"/>
                </a:solidFill>
              </a:rPr>
              <a:t>订单尾数可由手持</a:t>
            </a:r>
            <a:r>
              <a:rPr lang="en-US" altLang="zh-CN" sz="1400" dirty="0">
                <a:solidFill>
                  <a:srgbClr val="FF0000"/>
                </a:solidFill>
              </a:rPr>
              <a:t>PDA</a:t>
            </a:r>
            <a:r>
              <a:rPr lang="zh-CN" altLang="en-US" sz="1400" dirty="0">
                <a:solidFill>
                  <a:srgbClr val="FF0000"/>
                </a:solidFill>
              </a:rPr>
              <a:t>对尾托进行条码替换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原则：先进先出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66" name="右箭头 65"/>
          <p:cNvSpPr/>
          <p:nvPr/>
        </p:nvSpPr>
        <p:spPr>
          <a:xfrm>
            <a:off x="9534000" y="32886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840000" y="1844999"/>
            <a:ext cx="1728000" cy="4635977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174800" y="2056800"/>
            <a:ext cx="11052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MES</a:t>
            </a:r>
            <a:r>
              <a:rPr lang="zh-CN" altLang="en-US" dirty="0"/>
              <a:t>数据库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795000" y="3803321"/>
            <a:ext cx="1917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在订单完成条码完成录入，确认实物已完成出库后</a:t>
            </a:r>
            <a:r>
              <a:rPr lang="zh-CN" altLang="en-US" sz="1400" dirty="0">
                <a:solidFill>
                  <a:srgbClr val="FF0000"/>
                </a:solidFill>
              </a:rPr>
              <a:t>（点击出库）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点击出库后立库将订单信息及对应的条码信息上传给杰克的</a:t>
            </a:r>
            <a:r>
              <a:rPr lang="en-US" altLang="zh-CN" sz="1400" dirty="0">
                <a:solidFill>
                  <a:schemeClr val="bg1"/>
                </a:solidFill>
              </a:rPr>
              <a:t>MES</a:t>
            </a:r>
          </a:p>
          <a:p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70" name="上箭头 69"/>
          <p:cNvSpPr/>
          <p:nvPr/>
        </p:nvSpPr>
        <p:spPr>
          <a:xfrm>
            <a:off x="10635600" y="2689658"/>
            <a:ext cx="212400" cy="307342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87400" y="2061000"/>
            <a:ext cx="11052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订单下发数据</a:t>
            </a:r>
          </a:p>
        </p:txBody>
      </p:sp>
      <p:sp>
        <p:nvSpPr>
          <p:cNvPr id="27" name="下箭头 26"/>
          <p:cNvSpPr/>
          <p:nvPr/>
        </p:nvSpPr>
        <p:spPr>
          <a:xfrm>
            <a:off x="2568000" y="2709000"/>
            <a:ext cx="210798" cy="3065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127082" y="3051884"/>
            <a:ext cx="1104918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发货订单等待界面</a:t>
            </a:r>
          </a:p>
        </p:txBody>
      </p:sp>
      <p:sp>
        <p:nvSpPr>
          <p:cNvPr id="29" name="矩形 28"/>
          <p:cNvSpPr/>
          <p:nvPr/>
        </p:nvSpPr>
        <p:spPr>
          <a:xfrm>
            <a:off x="3792000" y="1845000"/>
            <a:ext cx="1728000" cy="460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785082" y="3803321"/>
            <a:ext cx="18069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立库根据接受订单在订单发货数据接收在</a:t>
            </a:r>
            <a:r>
              <a:rPr lang="zh-CN" altLang="en-US" sz="1400" dirty="0">
                <a:solidFill>
                  <a:srgbClr val="FF0000"/>
                </a:solidFill>
              </a:rPr>
              <a:t>立库发货订单等待界面</a:t>
            </a:r>
            <a:r>
              <a:rPr lang="zh-CN" altLang="en-US" sz="1400" dirty="0">
                <a:solidFill>
                  <a:schemeClr val="bg1"/>
                </a:solidFill>
              </a:rPr>
              <a:t>创建等待发货信息。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3493659" y="3256561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C10946C-5F19-4E2C-9CBF-1AD9205CD43D}"/>
              </a:ext>
            </a:extLst>
          </p:cNvPr>
          <p:cNvSpPr txBox="1"/>
          <p:nvPr/>
        </p:nvSpPr>
        <p:spPr>
          <a:xfrm>
            <a:off x="3136917" y="1029114"/>
            <a:ext cx="6046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1</a:t>
            </a:r>
            <a:r>
              <a:rPr lang="zh-CN" altLang="en-US" sz="1000" b="1" dirty="0">
                <a:solidFill>
                  <a:schemeClr val="bg1"/>
                </a:solidFill>
              </a:rPr>
              <a:t>、交货单信息接口，调用接口更新交货单信息，自动同步当天的数据，可以选择同步时间</a:t>
            </a:r>
            <a:endParaRPr lang="en-US" altLang="zh-CN" sz="1000" b="1" dirty="0">
              <a:solidFill>
                <a:srgbClr val="FF0000"/>
              </a:solidFill>
            </a:endParaRPr>
          </a:p>
          <a:p>
            <a:r>
              <a:rPr lang="en-US" altLang="zh-CN" sz="1000" b="1" dirty="0">
                <a:solidFill>
                  <a:schemeClr val="bg1"/>
                </a:solidFill>
              </a:rPr>
              <a:t>2</a:t>
            </a:r>
            <a:r>
              <a:rPr lang="zh-CN" altLang="en-US" sz="1000" b="1" dirty="0">
                <a:solidFill>
                  <a:schemeClr val="bg1"/>
                </a:solidFill>
              </a:rPr>
              <a:t>、出库确认后，把交货单、交货数量以及对应的条码回传</a:t>
            </a:r>
            <a:r>
              <a:rPr lang="en-US" altLang="zh-CN" sz="1000" b="1" dirty="0">
                <a:solidFill>
                  <a:schemeClr val="bg1"/>
                </a:solidFill>
              </a:rPr>
              <a:t>MES</a:t>
            </a:r>
            <a:r>
              <a:rPr lang="zh-CN" altLang="en-US" sz="1000" b="1" dirty="0">
                <a:solidFill>
                  <a:schemeClr val="bg1"/>
                </a:solidFill>
              </a:rPr>
              <a:t>，记录失败日志，失败后，可以重新触发</a:t>
            </a:r>
          </a:p>
        </p:txBody>
      </p:sp>
    </p:spTree>
    <p:extLst>
      <p:ext uri="{BB962C8B-B14F-4D97-AF65-F5344CB8AC3E}">
        <p14:creationId xmlns:p14="http://schemas.microsoft.com/office/powerpoint/2010/main" val="1298173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5</a:t>
            </a:fld>
            <a:r>
              <a:rPr lang="zh-CN" altLang="en-US" dirty="0"/>
              <a:t>页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一、集聚区中扬立库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系统业务流程</a:t>
            </a:r>
          </a:p>
        </p:txBody>
      </p:sp>
      <p:sp>
        <p:nvSpPr>
          <p:cNvPr id="12" name="矩形 11"/>
          <p:cNvSpPr/>
          <p:nvPr/>
        </p:nvSpPr>
        <p:spPr>
          <a:xfrm>
            <a:off x="4716918" y="3039494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货物选择</a:t>
            </a:r>
          </a:p>
        </p:txBody>
      </p:sp>
      <p:sp>
        <p:nvSpPr>
          <p:cNvPr id="16" name="矩形 15"/>
          <p:cNvSpPr/>
          <p:nvPr/>
        </p:nvSpPr>
        <p:spPr>
          <a:xfrm>
            <a:off x="7212000" y="3075107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立库出库扫描</a:t>
            </a:r>
          </a:p>
        </p:txBody>
      </p:sp>
      <p:sp>
        <p:nvSpPr>
          <p:cNvPr id="17" name="矩形 16"/>
          <p:cNvSpPr/>
          <p:nvPr/>
        </p:nvSpPr>
        <p:spPr>
          <a:xfrm>
            <a:off x="9768000" y="3082131"/>
            <a:ext cx="1561306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出库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858" y="1166758"/>
            <a:ext cx="343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4</a:t>
            </a:r>
            <a:r>
              <a:rPr lang="zh-CN" altLang="en-US" b="1" dirty="0">
                <a:solidFill>
                  <a:srgbClr val="00B0F0"/>
                </a:solidFill>
              </a:rPr>
              <a:t>、出库流程</a:t>
            </a:r>
            <a:r>
              <a:rPr lang="en-US" altLang="zh-CN" b="1" dirty="0">
                <a:solidFill>
                  <a:srgbClr val="00B0F0"/>
                </a:solidFill>
              </a:rPr>
              <a:t>-</a:t>
            </a:r>
            <a:r>
              <a:rPr lang="zh-CN" altLang="en-US" b="1" dirty="0">
                <a:solidFill>
                  <a:srgbClr val="00B0F0"/>
                </a:solidFill>
              </a:rPr>
              <a:t>调拨出库流程</a:t>
            </a:r>
          </a:p>
        </p:txBody>
      </p:sp>
      <p:sp>
        <p:nvSpPr>
          <p:cNvPr id="7" name="矩形 6"/>
          <p:cNvSpPr/>
          <p:nvPr/>
        </p:nvSpPr>
        <p:spPr>
          <a:xfrm>
            <a:off x="20055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23518" y="3803321"/>
            <a:ext cx="2016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货物转货或者指定翻包需要将机器立库出库时，立库一体机手动创建出库单，包含入库物料（含配置）、数量信息。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26365" y="2061000"/>
            <a:ext cx="789635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杰克</a:t>
            </a:r>
            <a:r>
              <a:rPr lang="en-US" altLang="zh-CN" dirty="0"/>
              <a:t>MES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624000" y="3075107"/>
            <a:ext cx="789635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中扬立库</a:t>
            </a:r>
          </a:p>
        </p:txBody>
      </p:sp>
      <p:sp>
        <p:nvSpPr>
          <p:cNvPr id="57" name="矩形 56"/>
          <p:cNvSpPr/>
          <p:nvPr/>
        </p:nvSpPr>
        <p:spPr>
          <a:xfrm>
            <a:off x="480000" y="1917000"/>
            <a:ext cx="11160000" cy="855600"/>
          </a:xfrm>
          <a:prstGeom prst="rect">
            <a:avLst/>
          </a:prstGeom>
          <a:noFill/>
          <a:ln w="254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80000" y="2925000"/>
            <a:ext cx="11160000" cy="855600"/>
          </a:xfrm>
          <a:prstGeom prst="rect">
            <a:avLst/>
          </a:prstGeom>
          <a:noFill/>
          <a:ln w="2540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221518" y="3064800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手动创建出库单</a:t>
            </a:r>
          </a:p>
        </p:txBody>
      </p:sp>
      <p:sp>
        <p:nvSpPr>
          <p:cNvPr id="61" name="矩形 60"/>
          <p:cNvSpPr/>
          <p:nvPr/>
        </p:nvSpPr>
        <p:spPr>
          <a:xfrm>
            <a:off x="45189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4518918" y="3803321"/>
            <a:ext cx="201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成品库根据手工出库单对转货的机器进行</a:t>
            </a:r>
            <a:r>
              <a:rPr lang="zh-CN" altLang="en-US" sz="1400" dirty="0">
                <a:solidFill>
                  <a:srgbClr val="FF0000"/>
                </a:solidFill>
              </a:rPr>
              <a:t>筛选托盘码或者条码</a:t>
            </a:r>
            <a:r>
              <a:rPr lang="zh-CN" altLang="en-US" sz="1400" dirty="0">
                <a:solidFill>
                  <a:schemeClr val="bg1"/>
                </a:solidFill>
              </a:rPr>
              <a:t>进行选择，确认选择后放置立库将货物配送至指定出库口。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不按照先进先出原则进行匹配</a:t>
            </a:r>
          </a:p>
        </p:txBody>
      </p:sp>
      <p:sp>
        <p:nvSpPr>
          <p:cNvPr id="22" name="右箭头 21"/>
          <p:cNvSpPr/>
          <p:nvPr/>
        </p:nvSpPr>
        <p:spPr>
          <a:xfrm>
            <a:off x="4134000" y="3248973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右箭头 62"/>
          <p:cNvSpPr/>
          <p:nvPr/>
        </p:nvSpPr>
        <p:spPr>
          <a:xfrm>
            <a:off x="6672000" y="32466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03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032000" y="3803321"/>
            <a:ext cx="201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立库入库口自动扫描枪识别托盘码信息，立库系统记录条码出库信息。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单台或者非整托对需求机器条码</a:t>
            </a:r>
            <a:r>
              <a:rPr lang="zh-CN" altLang="en-US" sz="1400" dirty="0">
                <a:solidFill>
                  <a:srgbClr val="FF0000"/>
                </a:solidFill>
              </a:rPr>
              <a:t>由手持</a:t>
            </a:r>
            <a:r>
              <a:rPr lang="en-US" altLang="zh-CN" sz="1400" dirty="0">
                <a:solidFill>
                  <a:srgbClr val="FF0000"/>
                </a:solidFill>
              </a:rPr>
              <a:t>PDA</a:t>
            </a:r>
            <a:r>
              <a:rPr lang="zh-CN" altLang="en-US" sz="1400" dirty="0">
                <a:solidFill>
                  <a:srgbClr val="FF0000"/>
                </a:solidFill>
              </a:rPr>
              <a:t>对条码扫描记录</a:t>
            </a:r>
            <a:r>
              <a:rPr lang="zh-CN" altLang="en-US" sz="1400" dirty="0">
                <a:solidFill>
                  <a:schemeClr val="bg1"/>
                </a:solidFill>
              </a:rPr>
              <a:t>，剩余机器回库。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66" name="右箭头 65"/>
          <p:cNvSpPr/>
          <p:nvPr/>
        </p:nvSpPr>
        <p:spPr>
          <a:xfrm>
            <a:off x="9192000" y="32850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55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9750000" y="2061000"/>
            <a:ext cx="1620000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MES</a:t>
            </a:r>
            <a:r>
              <a:rPr lang="zh-CN" altLang="en-US" dirty="0"/>
              <a:t>数据库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552000" y="3803321"/>
            <a:ext cx="201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在手工出库单完成条码完成录入，确认实物已完成出库后</a:t>
            </a:r>
            <a:r>
              <a:rPr lang="zh-CN" altLang="en-US" sz="1400" dirty="0">
                <a:solidFill>
                  <a:srgbClr val="FF0000"/>
                </a:solidFill>
              </a:rPr>
              <a:t>（点击出库）</a:t>
            </a:r>
          </a:p>
          <a:p>
            <a:r>
              <a:rPr lang="zh-CN" altLang="en-US" sz="1400" dirty="0">
                <a:solidFill>
                  <a:srgbClr val="FF0000"/>
                </a:solidFill>
              </a:rPr>
              <a:t>杰克</a:t>
            </a:r>
            <a:r>
              <a:rPr lang="en-US" altLang="zh-CN" sz="1400" dirty="0">
                <a:solidFill>
                  <a:srgbClr val="FF0000"/>
                </a:solidFill>
              </a:rPr>
              <a:t>MES</a:t>
            </a:r>
            <a:r>
              <a:rPr lang="zh-CN" altLang="en-US" sz="1400" dirty="0">
                <a:solidFill>
                  <a:srgbClr val="FF0000"/>
                </a:solidFill>
              </a:rPr>
              <a:t>仅接受条码流转记录，不进行报工操作。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>
                <a:solidFill>
                  <a:schemeClr val="bg1"/>
                </a:solidFill>
              </a:rPr>
              <a:t>SAP</a:t>
            </a:r>
            <a:r>
              <a:rPr lang="zh-CN" altLang="en-US" sz="1400" dirty="0">
                <a:solidFill>
                  <a:schemeClr val="bg1"/>
                </a:solidFill>
              </a:rPr>
              <a:t>账务操作继续采用手工过账方式处理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70" name="上箭头 69"/>
          <p:cNvSpPr/>
          <p:nvPr/>
        </p:nvSpPr>
        <p:spPr>
          <a:xfrm>
            <a:off x="10442453" y="2689658"/>
            <a:ext cx="212400" cy="307342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DE308AD-70ED-4899-940D-5AB8A2DDC96C}"/>
              </a:ext>
            </a:extLst>
          </p:cNvPr>
          <p:cNvSpPr txBox="1"/>
          <p:nvPr/>
        </p:nvSpPr>
        <p:spPr>
          <a:xfrm>
            <a:off x="3383641" y="1217889"/>
            <a:ext cx="61113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1</a:t>
            </a:r>
            <a:r>
              <a:rPr lang="zh-CN" altLang="en-US" sz="1000" b="1" dirty="0">
                <a:solidFill>
                  <a:schemeClr val="bg1"/>
                </a:solidFill>
              </a:rPr>
              <a:t>、立库成品入库数据回传，包括条码信息和仓库，入库类型标识，回传失败后需要记录日志，有重传功能，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4460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6</a:t>
            </a:fld>
            <a:r>
              <a:rPr lang="zh-CN" altLang="en-US" dirty="0"/>
              <a:t>页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一、集聚区中扬立库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系统业务流程</a:t>
            </a:r>
          </a:p>
        </p:txBody>
      </p:sp>
      <p:sp>
        <p:nvSpPr>
          <p:cNvPr id="12" name="矩形 11"/>
          <p:cNvSpPr/>
          <p:nvPr/>
        </p:nvSpPr>
        <p:spPr>
          <a:xfrm>
            <a:off x="4716918" y="3039494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货物选择</a:t>
            </a:r>
          </a:p>
        </p:txBody>
      </p:sp>
      <p:sp>
        <p:nvSpPr>
          <p:cNvPr id="16" name="矩形 15"/>
          <p:cNvSpPr/>
          <p:nvPr/>
        </p:nvSpPr>
        <p:spPr>
          <a:xfrm>
            <a:off x="7212000" y="3075107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立库盘点扫描</a:t>
            </a:r>
          </a:p>
        </p:txBody>
      </p:sp>
      <p:sp>
        <p:nvSpPr>
          <p:cNvPr id="17" name="矩形 16"/>
          <p:cNvSpPr/>
          <p:nvPr/>
        </p:nvSpPr>
        <p:spPr>
          <a:xfrm>
            <a:off x="9768000" y="3082131"/>
            <a:ext cx="1561306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报表输出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858" y="1166758"/>
            <a:ext cx="343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5</a:t>
            </a:r>
            <a:r>
              <a:rPr lang="zh-CN" altLang="en-US" b="1" dirty="0">
                <a:solidFill>
                  <a:srgbClr val="00B0F0"/>
                </a:solidFill>
              </a:rPr>
              <a:t>、盘点流程</a:t>
            </a:r>
            <a:r>
              <a:rPr lang="en-US" altLang="zh-CN" b="1" dirty="0">
                <a:solidFill>
                  <a:srgbClr val="00B0F0"/>
                </a:solidFill>
              </a:rPr>
              <a:t>-</a:t>
            </a:r>
            <a:r>
              <a:rPr lang="zh-CN" altLang="en-US" b="1" dirty="0">
                <a:solidFill>
                  <a:srgbClr val="00B0F0"/>
                </a:solidFill>
              </a:rPr>
              <a:t>抽盘</a:t>
            </a:r>
          </a:p>
        </p:txBody>
      </p:sp>
      <p:sp>
        <p:nvSpPr>
          <p:cNvPr id="7" name="矩形 6"/>
          <p:cNvSpPr/>
          <p:nvPr/>
        </p:nvSpPr>
        <p:spPr>
          <a:xfrm>
            <a:off x="20055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23518" y="3803321"/>
            <a:ext cx="201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需要对货物进行盘点时在立库一体机手动创建盘点单，</a:t>
            </a:r>
            <a:r>
              <a:rPr lang="zh-CN" altLang="en-US" sz="1400" dirty="0">
                <a:solidFill>
                  <a:srgbClr val="FF0000"/>
                </a:solidFill>
              </a:rPr>
              <a:t>选择指定需要盘点的物料</a:t>
            </a:r>
            <a:r>
              <a:rPr lang="en-US" altLang="zh-CN" sz="1400" dirty="0">
                <a:solidFill>
                  <a:srgbClr val="FF0000"/>
                </a:solidFill>
              </a:rPr>
              <a:t>SKU</a:t>
            </a:r>
            <a:r>
              <a:rPr lang="zh-CN" altLang="en-US" sz="1400" dirty="0">
                <a:solidFill>
                  <a:srgbClr val="FF0000"/>
                </a:solidFill>
              </a:rPr>
              <a:t>。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在库容饱和度高时仅能进行抽盘，每月指定盘点计划</a:t>
            </a:r>
          </a:p>
        </p:txBody>
      </p:sp>
      <p:sp>
        <p:nvSpPr>
          <p:cNvPr id="55" name="矩形 54"/>
          <p:cNvSpPr/>
          <p:nvPr/>
        </p:nvSpPr>
        <p:spPr>
          <a:xfrm>
            <a:off x="626365" y="2061000"/>
            <a:ext cx="789635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杰克</a:t>
            </a:r>
            <a:r>
              <a:rPr lang="en-US" altLang="zh-CN" dirty="0"/>
              <a:t>MES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624000" y="3075107"/>
            <a:ext cx="789635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中扬立库</a:t>
            </a:r>
          </a:p>
        </p:txBody>
      </p:sp>
      <p:sp>
        <p:nvSpPr>
          <p:cNvPr id="57" name="矩形 56"/>
          <p:cNvSpPr/>
          <p:nvPr/>
        </p:nvSpPr>
        <p:spPr>
          <a:xfrm>
            <a:off x="480000" y="1917000"/>
            <a:ext cx="11160000" cy="855600"/>
          </a:xfrm>
          <a:prstGeom prst="rect">
            <a:avLst/>
          </a:prstGeom>
          <a:noFill/>
          <a:ln w="254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80000" y="2925000"/>
            <a:ext cx="11160000" cy="855600"/>
          </a:xfrm>
          <a:prstGeom prst="rect">
            <a:avLst/>
          </a:prstGeom>
          <a:noFill/>
          <a:ln w="2540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221518" y="3064800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手动创建盘点单</a:t>
            </a:r>
          </a:p>
        </p:txBody>
      </p:sp>
      <p:sp>
        <p:nvSpPr>
          <p:cNvPr id="61" name="矩形 60"/>
          <p:cNvSpPr/>
          <p:nvPr/>
        </p:nvSpPr>
        <p:spPr>
          <a:xfrm>
            <a:off x="45189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4518918" y="3803321"/>
            <a:ext cx="2016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立库根据手工盘点单对需要盘点的</a:t>
            </a:r>
            <a:r>
              <a:rPr lang="en-US" altLang="zh-CN" sz="1400" dirty="0">
                <a:solidFill>
                  <a:schemeClr val="bg1"/>
                </a:solidFill>
              </a:rPr>
              <a:t>SKU</a:t>
            </a:r>
            <a:r>
              <a:rPr lang="zh-CN" altLang="en-US" sz="1400" dirty="0">
                <a:solidFill>
                  <a:schemeClr val="bg1"/>
                </a:solidFill>
              </a:rPr>
              <a:t>机器进行筛选进行选择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22" name="右箭头 21"/>
          <p:cNvSpPr/>
          <p:nvPr/>
        </p:nvSpPr>
        <p:spPr>
          <a:xfrm>
            <a:off x="4134000" y="3248973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右箭头 62"/>
          <p:cNvSpPr/>
          <p:nvPr/>
        </p:nvSpPr>
        <p:spPr>
          <a:xfrm>
            <a:off x="6672000" y="32466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03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032000" y="3803321"/>
            <a:ext cx="2016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确认选择后放置立库将货物配送至指定出库口。对到出库口的机器进行条码</a:t>
            </a:r>
            <a:r>
              <a:rPr lang="en-US" altLang="zh-CN" sz="1400" dirty="0">
                <a:solidFill>
                  <a:schemeClr val="bg1"/>
                </a:solidFill>
              </a:rPr>
              <a:t>PDA</a:t>
            </a:r>
            <a:r>
              <a:rPr lang="zh-CN" altLang="en-US" sz="1400" dirty="0">
                <a:solidFill>
                  <a:schemeClr val="bg1"/>
                </a:solidFill>
              </a:rPr>
              <a:t>扫描验证后</a:t>
            </a:r>
            <a:r>
              <a:rPr lang="zh-CN" altLang="en-US" sz="1400" dirty="0">
                <a:solidFill>
                  <a:srgbClr val="FF0000"/>
                </a:solidFill>
              </a:rPr>
              <a:t>（点击回库）</a:t>
            </a:r>
          </a:p>
        </p:txBody>
      </p:sp>
      <p:sp>
        <p:nvSpPr>
          <p:cNvPr id="66" name="右箭头 65"/>
          <p:cNvSpPr/>
          <p:nvPr/>
        </p:nvSpPr>
        <p:spPr>
          <a:xfrm>
            <a:off x="9192000" y="32850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55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Box 68"/>
          <p:cNvSpPr txBox="1"/>
          <p:nvPr/>
        </p:nvSpPr>
        <p:spPr>
          <a:xfrm>
            <a:off x="9552000" y="3803321"/>
            <a:ext cx="201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立库根据库存报表及扫描到的条码进行库存比对，</a:t>
            </a:r>
            <a:r>
              <a:rPr lang="zh-CN" altLang="en-US" sz="1400" dirty="0">
                <a:solidFill>
                  <a:srgbClr val="FF0000"/>
                </a:solidFill>
              </a:rPr>
              <a:t>出库盘点差异表</a:t>
            </a:r>
            <a:r>
              <a:rPr lang="zh-CN" altLang="en-US" sz="1400" dirty="0">
                <a:solidFill>
                  <a:schemeClr val="bg1"/>
                </a:solidFill>
              </a:rPr>
              <a:t>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盘点差异表仅为数据查证名录，数据调整需要人工进行，并</a:t>
            </a:r>
            <a:r>
              <a:rPr lang="zh-CN" altLang="en-US" sz="1400" dirty="0">
                <a:solidFill>
                  <a:srgbClr val="FF0000"/>
                </a:solidFill>
              </a:rPr>
              <a:t>设置操作权限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41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7</a:t>
            </a:fld>
            <a:r>
              <a:rPr lang="zh-CN" altLang="en-US" dirty="0"/>
              <a:t>页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一、集聚区中扬立库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系统业务流程</a:t>
            </a:r>
          </a:p>
        </p:txBody>
      </p:sp>
      <p:sp>
        <p:nvSpPr>
          <p:cNvPr id="12" name="矩形 11"/>
          <p:cNvSpPr/>
          <p:nvPr/>
        </p:nvSpPr>
        <p:spPr>
          <a:xfrm>
            <a:off x="4716918" y="3039494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空托盘垛存放</a:t>
            </a:r>
          </a:p>
        </p:txBody>
      </p:sp>
      <p:sp>
        <p:nvSpPr>
          <p:cNvPr id="16" name="矩形 15"/>
          <p:cNvSpPr/>
          <p:nvPr/>
        </p:nvSpPr>
        <p:spPr>
          <a:xfrm>
            <a:off x="7212000" y="3075107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空托盘呼叫</a:t>
            </a:r>
          </a:p>
        </p:txBody>
      </p:sp>
      <p:sp>
        <p:nvSpPr>
          <p:cNvPr id="17" name="矩形 16"/>
          <p:cNvSpPr/>
          <p:nvPr/>
        </p:nvSpPr>
        <p:spPr>
          <a:xfrm>
            <a:off x="9768000" y="3082131"/>
            <a:ext cx="1561306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空托盘垛出库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858" y="1166758"/>
            <a:ext cx="3437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6</a:t>
            </a:r>
            <a:r>
              <a:rPr lang="zh-CN" altLang="en-US" b="1" dirty="0">
                <a:solidFill>
                  <a:srgbClr val="00B0F0"/>
                </a:solidFill>
              </a:rPr>
              <a:t>、空托盘出入库</a:t>
            </a:r>
          </a:p>
        </p:txBody>
      </p:sp>
      <p:sp>
        <p:nvSpPr>
          <p:cNvPr id="7" name="矩形 6"/>
          <p:cNvSpPr/>
          <p:nvPr/>
        </p:nvSpPr>
        <p:spPr>
          <a:xfrm>
            <a:off x="20055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23518" y="3803321"/>
            <a:ext cx="201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需要对空托盘进行入库时，在立库一体机触发空托盘入库任务。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rgbClr val="FF0000"/>
                </a:solidFill>
              </a:rPr>
              <a:t>空托叠放</a:t>
            </a:r>
            <a:r>
              <a:rPr lang="en-US" altLang="zh-CN" sz="1400" dirty="0">
                <a:solidFill>
                  <a:srgbClr val="FF0000"/>
                </a:solidFill>
              </a:rPr>
              <a:t>7</a:t>
            </a:r>
            <a:r>
              <a:rPr lang="zh-CN" altLang="en-US" sz="1400" dirty="0">
                <a:solidFill>
                  <a:srgbClr val="FF0000"/>
                </a:solidFill>
              </a:rPr>
              <a:t>个</a:t>
            </a:r>
            <a:r>
              <a:rPr lang="en-US" altLang="zh-CN" sz="1400" dirty="0">
                <a:solidFill>
                  <a:srgbClr val="FF0000"/>
                </a:solidFill>
              </a:rPr>
              <a:t>/</a:t>
            </a:r>
            <a:r>
              <a:rPr lang="zh-CN" altLang="en-US" sz="1400" dirty="0">
                <a:solidFill>
                  <a:srgbClr val="FF0000"/>
                </a:solidFill>
              </a:rPr>
              <a:t>托。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自动拆码垛机器人处由系统自行发起</a:t>
            </a:r>
          </a:p>
        </p:txBody>
      </p:sp>
      <p:sp>
        <p:nvSpPr>
          <p:cNvPr id="55" name="矩形 54"/>
          <p:cNvSpPr/>
          <p:nvPr/>
        </p:nvSpPr>
        <p:spPr>
          <a:xfrm>
            <a:off x="626365" y="2061000"/>
            <a:ext cx="789635" cy="57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杰克</a:t>
            </a:r>
            <a:r>
              <a:rPr lang="en-US" altLang="zh-CN" dirty="0"/>
              <a:t>MES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624000" y="3075107"/>
            <a:ext cx="789635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中扬立库</a:t>
            </a:r>
          </a:p>
        </p:txBody>
      </p:sp>
      <p:sp>
        <p:nvSpPr>
          <p:cNvPr id="57" name="矩形 56"/>
          <p:cNvSpPr/>
          <p:nvPr/>
        </p:nvSpPr>
        <p:spPr>
          <a:xfrm>
            <a:off x="480000" y="1917000"/>
            <a:ext cx="11160000" cy="855600"/>
          </a:xfrm>
          <a:prstGeom prst="rect">
            <a:avLst/>
          </a:prstGeom>
          <a:noFill/>
          <a:ln w="254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80000" y="2925000"/>
            <a:ext cx="11160000" cy="855600"/>
          </a:xfrm>
          <a:prstGeom prst="rect">
            <a:avLst/>
          </a:prstGeom>
          <a:noFill/>
          <a:ln w="25400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221518" y="3064800"/>
            <a:ext cx="1620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发起空托入库任务</a:t>
            </a:r>
          </a:p>
        </p:txBody>
      </p:sp>
      <p:sp>
        <p:nvSpPr>
          <p:cNvPr id="61" name="矩形 60"/>
          <p:cNvSpPr/>
          <p:nvPr/>
        </p:nvSpPr>
        <p:spPr>
          <a:xfrm>
            <a:off x="4518918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4518918" y="3803321"/>
            <a:ext cx="201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由叉车将空托盘垛放置入库口，立库入库口扫描底层托盘码，验证是否为空托盘垛</a:t>
            </a:r>
            <a:r>
              <a:rPr lang="zh-CN" altLang="en-US" sz="1400" dirty="0">
                <a:solidFill>
                  <a:srgbClr val="FF0000"/>
                </a:solidFill>
              </a:rPr>
              <a:t>（是否有绑定物料</a:t>
            </a:r>
            <a:r>
              <a:rPr lang="en-US" altLang="zh-CN" sz="1400" dirty="0">
                <a:solidFill>
                  <a:srgbClr val="FF0000"/>
                </a:solidFill>
              </a:rPr>
              <a:t>SKU</a:t>
            </a:r>
            <a:r>
              <a:rPr lang="zh-CN" altLang="en-US" sz="1400" dirty="0">
                <a:solidFill>
                  <a:srgbClr val="FF0000"/>
                </a:solidFill>
              </a:rPr>
              <a:t>）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确认后分配库位并存放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2" name="右箭头 21"/>
          <p:cNvSpPr/>
          <p:nvPr/>
        </p:nvSpPr>
        <p:spPr>
          <a:xfrm>
            <a:off x="4134000" y="3248973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03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032000" y="3803321"/>
            <a:ext cx="2016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需要空托盘进行出库时，在立库一体机或者</a:t>
            </a:r>
            <a:r>
              <a:rPr lang="en-US" altLang="zh-CN" sz="1400" dirty="0">
                <a:solidFill>
                  <a:schemeClr val="bg1"/>
                </a:solidFill>
              </a:rPr>
              <a:t>PDA</a:t>
            </a:r>
            <a:r>
              <a:rPr lang="zh-CN" altLang="en-US" sz="1400" dirty="0">
                <a:solidFill>
                  <a:schemeClr val="bg1"/>
                </a:solidFill>
              </a:rPr>
              <a:t>触发空托盘出库任务。</a:t>
            </a:r>
          </a:p>
        </p:txBody>
      </p:sp>
      <p:sp>
        <p:nvSpPr>
          <p:cNvPr id="66" name="右箭头 65"/>
          <p:cNvSpPr/>
          <p:nvPr/>
        </p:nvSpPr>
        <p:spPr>
          <a:xfrm>
            <a:off x="9192000" y="3285000"/>
            <a:ext cx="306000" cy="2124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9552000" y="1845000"/>
            <a:ext cx="2016000" cy="4248000"/>
          </a:xfrm>
          <a:prstGeom prst="rect">
            <a:avLst/>
          </a:prstGeom>
          <a:noFill/>
          <a:ln cmpd="sng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Box 68"/>
          <p:cNvSpPr txBox="1"/>
          <p:nvPr/>
        </p:nvSpPr>
        <p:spPr>
          <a:xfrm>
            <a:off x="9552000" y="3803321"/>
            <a:ext cx="2016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操作系统：中扬立库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立库将空托盘垛配送至指定出库口，由叉车或</a:t>
            </a:r>
            <a:r>
              <a:rPr lang="en-US" altLang="zh-CN" sz="1400" dirty="0">
                <a:solidFill>
                  <a:schemeClr val="bg1"/>
                </a:solidFill>
              </a:rPr>
              <a:t>AGV</a:t>
            </a:r>
            <a:r>
              <a:rPr lang="zh-CN" altLang="en-US" sz="1400" dirty="0">
                <a:solidFill>
                  <a:schemeClr val="bg1"/>
                </a:solidFill>
              </a:rPr>
              <a:t>在出库口运走。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61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AA10798-D857-4CB9-BE00-9D0B8E74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6624" y="6492875"/>
            <a:ext cx="2743200" cy="365125"/>
          </a:xfrm>
        </p:spPr>
        <p:txBody>
          <a:bodyPr/>
          <a:lstStyle/>
          <a:p>
            <a:r>
              <a:rPr lang="zh-CN" altLang="en-US" dirty="0"/>
              <a:t>第</a:t>
            </a:r>
            <a:fld id="{1E099A38-B4AC-4C16-AC0E-A823C7DA4682}" type="slidenum">
              <a:rPr lang="zh-CN" altLang="en-US" smtClean="0"/>
              <a:pPr/>
              <a:t>8</a:t>
            </a:fld>
            <a:r>
              <a:rPr lang="zh-CN" altLang="en-US" dirty="0"/>
              <a:t>页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654F49-EDC7-491C-BE08-D510CBACD8A0}"/>
              </a:ext>
            </a:extLst>
          </p:cNvPr>
          <p:cNvSpPr/>
          <p:nvPr/>
        </p:nvSpPr>
        <p:spPr>
          <a:xfrm>
            <a:off x="336000" y="261000"/>
            <a:ext cx="6984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二、集聚区中扬立库</a:t>
            </a:r>
            <a:r>
              <a:rPr lang="en-US" altLang="zh-CN" sz="2400" b="1" dirty="0">
                <a:solidFill>
                  <a:schemeClr val="bg1"/>
                </a:solidFill>
              </a:rPr>
              <a:t>-</a:t>
            </a:r>
            <a:r>
              <a:rPr lang="zh-CN" altLang="en-US" sz="2400" b="1" dirty="0">
                <a:solidFill>
                  <a:schemeClr val="bg1"/>
                </a:solidFill>
              </a:rPr>
              <a:t>报表输出</a:t>
            </a:r>
          </a:p>
        </p:txBody>
      </p:sp>
    </p:spTree>
    <p:extLst>
      <p:ext uri="{BB962C8B-B14F-4D97-AF65-F5344CB8AC3E}">
        <p14:creationId xmlns:p14="http://schemas.microsoft.com/office/powerpoint/2010/main" val="174071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42aufxb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25154</TotalTime>
  <Words>2232</Words>
  <Application>Microsoft Office PowerPoint</Application>
  <PresentationFormat>宽屏</PresentationFormat>
  <Paragraphs>187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1" baseType="lpstr">
      <vt:lpstr>等线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yijun wang</dc:creator>
  <cp:lastModifiedBy>DXJ</cp:lastModifiedBy>
  <cp:revision>1207</cp:revision>
  <dcterms:created xsi:type="dcterms:W3CDTF">2017-12-22T08:08:00Z</dcterms:created>
  <dcterms:modified xsi:type="dcterms:W3CDTF">2022-04-11T01:26:33Z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  <property fmtid="{D5CDD505-2E9C-101B-9397-08002B2CF9AE}" pid="3" name="KSORubyTemplateID">
    <vt:lpwstr>13</vt:lpwstr>
  </property>
</Properties>
</file>